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Play"/>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j93jo9yuDeCsc4pK7rYif+Hd6D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Play-regular.fnt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Pl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5bd9e476e_2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365bd9e476e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5bf0a99b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5bf0a99b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65bf0a99b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65bf0a99b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65bf0a99b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365bf0a99b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65bd9e476e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365bd9e476e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15"/>
          <p:cNvPicPr preferRelativeResize="0"/>
          <p:nvPr/>
        </p:nvPicPr>
        <p:blipFill rotWithShape="1">
          <a:blip r:embed="rId2">
            <a:alphaModFix amt="35000"/>
          </a:blip>
          <a:srcRect b="0" l="0" r="0" t="0"/>
          <a:stretch/>
        </p:blipFill>
        <p:spPr>
          <a:xfrm>
            <a:off x="0" y="7012"/>
            <a:ext cx="12192000" cy="68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6" name="Shape 86"/>
        <p:cNvGrpSpPr/>
        <p:nvPr/>
      </p:nvGrpSpPr>
      <p:grpSpPr>
        <a:xfrm>
          <a:off x="0" y="0"/>
          <a:ext cx="0" cy="0"/>
          <a:chOff x="0" y="0"/>
          <a:chExt cx="0" cy="0"/>
        </a:xfrm>
      </p:grpSpPr>
      <p:pic>
        <p:nvPicPr>
          <p:cNvPr id="87" name="Google Shape;87;p26"/>
          <p:cNvPicPr preferRelativeResize="0"/>
          <p:nvPr/>
        </p:nvPicPr>
        <p:blipFill rotWithShape="1">
          <a:blip r:embed="rId2">
            <a:alphaModFix/>
          </a:blip>
          <a:srcRect b="0" l="0" r="0" t="0"/>
          <a:stretch/>
        </p:blipFill>
        <p:spPr>
          <a:xfrm>
            <a:off x="91603" y="-106248"/>
            <a:ext cx="12008793" cy="6964248"/>
          </a:xfrm>
          <a:prstGeom prst="rect">
            <a:avLst/>
          </a:prstGeom>
          <a:solidFill>
            <a:schemeClr val="lt1"/>
          </a:solid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2" name="Google Shape;3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3"/>
          <p:cNvSpPr/>
          <p:nvPr>
            <p:ph idx="2" type="pic"/>
          </p:nvPr>
        </p:nvSpPr>
        <p:spPr>
          <a:xfrm>
            <a:off x="5183188" y="987425"/>
            <a:ext cx="6172200" cy="4873625"/>
          </a:xfrm>
          <a:prstGeom prst="rect">
            <a:avLst/>
          </a:prstGeom>
          <a:noFill/>
          <a:ln>
            <a:noFill/>
          </a:ln>
        </p:spPr>
      </p:sp>
      <p:sp>
        <p:nvSpPr>
          <p:cNvPr id="70" name="Google Shape;70;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F7FC"/>
            </a:gs>
            <a:gs pos="58000">
              <a:srgbClr val="EFF7FC"/>
            </a:gs>
            <a:gs pos="74000">
              <a:srgbClr val="72C4E9"/>
            </a:gs>
            <a:gs pos="83000">
              <a:srgbClr val="72C4E9"/>
            </a:gs>
            <a:gs pos="100000">
              <a:srgbClr val="A1D6F0"/>
            </a:gs>
          </a:gsLst>
          <a:lin ang="5400000" scaled="0"/>
        </a:gra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4"/>
          <p:cNvSpPr txBox="1"/>
          <p:nvPr/>
        </p:nvSpPr>
        <p:spPr>
          <a:xfrm>
            <a:off x="190500" y="6545580"/>
            <a:ext cx="1728788" cy="1219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800" u="none" cap="none" strike="noStrike">
                <a:solidFill>
                  <a:srgbClr val="000000"/>
                </a:solidFill>
                <a:latin typeface="Calibri"/>
                <a:ea typeface="Calibri"/>
                <a:cs typeface="Calibri"/>
                <a:sym typeface="Calibri"/>
              </a:rPr>
              <a:t>Sensitivity: LNT Construction Internal Use</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title"/>
          </p:nvPr>
        </p:nvSpPr>
        <p:spPr>
          <a:xfrm>
            <a:off x="4006175" y="2165612"/>
            <a:ext cx="7872000" cy="769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2400"/>
              <a:buFont typeface="Arial"/>
              <a:buNone/>
            </a:pPr>
            <a:r>
              <a:rPr b="1" lang="en-US" sz="3000">
                <a:solidFill>
                  <a:srgbClr val="FF0000"/>
                </a:solidFill>
                <a:latin typeface="Arial"/>
                <a:ea typeface="Arial"/>
                <a:cs typeface="Arial"/>
                <a:sym typeface="Arial"/>
              </a:rPr>
              <a:t>Predictive Maintenance of Packaging Conveyors in Food Industry</a:t>
            </a:r>
            <a:endParaRPr b="1" sz="3000">
              <a:solidFill>
                <a:srgbClr val="FF0000"/>
              </a:solidFill>
              <a:latin typeface="Arial"/>
              <a:ea typeface="Arial"/>
              <a:cs typeface="Arial"/>
              <a:sym typeface="Arial"/>
            </a:endParaRPr>
          </a:p>
          <a:p>
            <a:pPr indent="0" lvl="0" marL="0" rtl="0" algn="ctr">
              <a:spcBef>
                <a:spcPts val="0"/>
              </a:spcBef>
              <a:spcAft>
                <a:spcPts val="0"/>
              </a:spcAft>
              <a:buClr>
                <a:srgbClr val="FF0000"/>
              </a:buClr>
              <a:buSzPts val="2400"/>
              <a:buFont typeface="Arial"/>
              <a:buNone/>
            </a:pPr>
            <a:r>
              <a:t/>
            </a:r>
            <a:endParaRPr b="1" sz="2400">
              <a:solidFill>
                <a:srgbClr val="FF0000"/>
              </a:solidFill>
              <a:latin typeface="Arial"/>
              <a:ea typeface="Arial"/>
              <a:cs typeface="Arial"/>
              <a:sym typeface="Arial"/>
            </a:endParaRPr>
          </a:p>
          <a:p>
            <a:pPr indent="0" lvl="0" marL="0" rtl="0" algn="ctr">
              <a:spcBef>
                <a:spcPts val="0"/>
              </a:spcBef>
              <a:spcAft>
                <a:spcPts val="0"/>
              </a:spcAft>
              <a:buClr>
                <a:srgbClr val="FF0000"/>
              </a:buClr>
              <a:buSzPts val="2400"/>
              <a:buFont typeface="Arial"/>
              <a:buNone/>
            </a:pPr>
            <a:r>
              <a:t/>
            </a:r>
            <a:endParaRPr b="1" sz="2400">
              <a:solidFill>
                <a:srgbClr val="FF0000"/>
              </a:solidFill>
              <a:latin typeface="Arial"/>
              <a:ea typeface="Arial"/>
              <a:cs typeface="Arial"/>
              <a:sym typeface="Arial"/>
            </a:endParaRPr>
          </a:p>
        </p:txBody>
      </p:sp>
      <p:grpSp>
        <p:nvGrpSpPr>
          <p:cNvPr id="93" name="Google Shape;93;p1"/>
          <p:cNvGrpSpPr/>
          <p:nvPr/>
        </p:nvGrpSpPr>
        <p:grpSpPr>
          <a:xfrm>
            <a:off x="8709116" y="194368"/>
            <a:ext cx="3169065" cy="1136807"/>
            <a:chOff x="-419742" y="368079"/>
            <a:chExt cx="3328500" cy="1194000"/>
          </a:xfrm>
        </p:grpSpPr>
        <p:sp>
          <p:nvSpPr>
            <p:cNvPr id="94" name="Google Shape;94;p1"/>
            <p:cNvSpPr/>
            <p:nvPr/>
          </p:nvSpPr>
          <p:spPr>
            <a:xfrm>
              <a:off x="-419742" y="368079"/>
              <a:ext cx="3328500" cy="1194000"/>
            </a:xfrm>
            <a:prstGeom prst="roundRect">
              <a:avLst>
                <a:gd fmla="val 50000" name="adj"/>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pic>
          <p:nvPicPr>
            <p:cNvPr id="95" name="Google Shape;95;p1"/>
            <p:cNvPicPr preferRelativeResize="0"/>
            <p:nvPr/>
          </p:nvPicPr>
          <p:blipFill rotWithShape="1">
            <a:blip r:embed="rId3">
              <a:alphaModFix/>
            </a:blip>
            <a:srcRect b="0" l="0" r="0" t="0"/>
            <a:stretch/>
          </p:blipFill>
          <p:spPr>
            <a:xfrm>
              <a:off x="191341" y="541931"/>
              <a:ext cx="1741427" cy="908849"/>
            </a:xfrm>
            <a:prstGeom prst="rect">
              <a:avLst/>
            </a:prstGeom>
            <a:noFill/>
            <a:ln>
              <a:noFill/>
            </a:ln>
          </p:spPr>
        </p:pic>
      </p:grpSp>
      <p:pic>
        <p:nvPicPr>
          <p:cNvPr id="96" name="Google Shape;96;p1"/>
          <p:cNvPicPr preferRelativeResize="0"/>
          <p:nvPr/>
        </p:nvPicPr>
        <p:blipFill rotWithShape="1">
          <a:blip r:embed="rId4">
            <a:alphaModFix/>
          </a:blip>
          <a:srcRect b="0" l="0" r="0" t="0"/>
          <a:stretch/>
        </p:blipFill>
        <p:spPr>
          <a:xfrm>
            <a:off x="211264" y="194375"/>
            <a:ext cx="3663312" cy="4711969"/>
          </a:xfrm>
          <a:prstGeom prst="rect">
            <a:avLst/>
          </a:prstGeom>
          <a:noFill/>
          <a:ln>
            <a:noFill/>
          </a:ln>
        </p:spPr>
      </p:pic>
      <p:sp>
        <p:nvSpPr>
          <p:cNvPr id="97" name="Google Shape;97;p1"/>
          <p:cNvSpPr txBox="1"/>
          <p:nvPr>
            <p:ph type="title"/>
          </p:nvPr>
        </p:nvSpPr>
        <p:spPr>
          <a:xfrm>
            <a:off x="4569975" y="3769525"/>
            <a:ext cx="7556100" cy="29703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36666"/>
              <a:buFont typeface="Arial"/>
              <a:buNone/>
            </a:pPr>
            <a:r>
              <a:rPr b="1" lang="en-US" sz="3000">
                <a:latin typeface="Arial"/>
                <a:ea typeface="Arial"/>
                <a:cs typeface="Arial"/>
                <a:sym typeface="Arial"/>
              </a:rPr>
              <a:t>THIRUMURUGAN </a:t>
            </a:r>
            <a:endParaRPr b="1" sz="3000">
              <a:latin typeface="Arial"/>
              <a:ea typeface="Arial"/>
              <a:cs typeface="Arial"/>
              <a:sym typeface="Arial"/>
            </a:endParaRPr>
          </a:p>
          <a:p>
            <a:pPr indent="0" lvl="0" marL="0" rtl="0" algn="l">
              <a:spcBef>
                <a:spcPts val="0"/>
              </a:spcBef>
              <a:spcAft>
                <a:spcPts val="0"/>
              </a:spcAft>
              <a:buClr>
                <a:schemeClr val="dk1"/>
              </a:buClr>
              <a:buSzPct val="36666"/>
              <a:buFont typeface="Arial"/>
              <a:buNone/>
            </a:pPr>
            <a:r>
              <a:rPr b="1" lang="en-US" sz="3000">
                <a:latin typeface="Arial"/>
                <a:ea typeface="Arial"/>
                <a:cs typeface="Arial"/>
                <a:sym typeface="Arial"/>
              </a:rPr>
              <a:t>                 	    SUBHIKSHA</a:t>
            </a:r>
            <a:endParaRPr b="1" sz="3000">
              <a:latin typeface="Arial"/>
              <a:ea typeface="Arial"/>
              <a:cs typeface="Arial"/>
              <a:sym typeface="Arial"/>
            </a:endParaRPr>
          </a:p>
          <a:p>
            <a:pPr indent="0" lvl="0" marL="0" rtl="0" algn="ctr">
              <a:spcBef>
                <a:spcPts val="0"/>
              </a:spcBef>
              <a:spcAft>
                <a:spcPts val="0"/>
              </a:spcAft>
              <a:buClr>
                <a:schemeClr val="dk1"/>
              </a:buClr>
              <a:buSzPct val="36666"/>
              <a:buFont typeface="Arial"/>
              <a:buNone/>
            </a:pPr>
            <a:r>
              <a:rPr b="1" lang="en-US" sz="3000">
                <a:latin typeface="Arial"/>
                <a:ea typeface="Arial"/>
                <a:cs typeface="Arial"/>
                <a:sym typeface="Arial"/>
              </a:rPr>
              <a:t>SUREN KARTHIK</a:t>
            </a:r>
            <a:endParaRPr b="1" sz="3000">
              <a:latin typeface="Arial"/>
              <a:ea typeface="Arial"/>
              <a:cs typeface="Arial"/>
              <a:sym typeface="Arial"/>
            </a:endParaRPr>
          </a:p>
          <a:p>
            <a:pPr indent="0" lvl="0" marL="0" rtl="0" algn="ctr">
              <a:spcBef>
                <a:spcPts val="0"/>
              </a:spcBef>
              <a:spcAft>
                <a:spcPts val="0"/>
              </a:spcAft>
              <a:buNone/>
            </a:pPr>
            <a:r>
              <a:rPr b="1" lang="en-US" sz="3000">
                <a:latin typeface="Arial"/>
                <a:ea typeface="Arial"/>
                <a:cs typeface="Arial"/>
                <a:sym typeface="Arial"/>
              </a:rPr>
              <a:t>	SHRE HAARAAN A</a:t>
            </a:r>
            <a:endParaRPr b="1" sz="3000">
              <a:latin typeface="Arial"/>
              <a:ea typeface="Arial"/>
              <a:cs typeface="Arial"/>
              <a:sym typeface="Arial"/>
            </a:endParaRPr>
          </a:p>
          <a:p>
            <a:pPr indent="0" lvl="0" marL="0" rtl="0" algn="ctr">
              <a:spcBef>
                <a:spcPts val="0"/>
              </a:spcBef>
              <a:spcAft>
                <a:spcPts val="0"/>
              </a:spcAft>
              <a:buClr>
                <a:schemeClr val="dk1"/>
              </a:buClr>
              <a:buSzPct val="36666"/>
              <a:buFont typeface="Arial"/>
              <a:buNone/>
            </a:pPr>
            <a:r>
              <a:rPr b="1" lang="en-US" sz="3000">
                <a:latin typeface="Arial"/>
                <a:ea typeface="Arial"/>
                <a:cs typeface="Arial"/>
                <a:sym typeface="Arial"/>
              </a:rPr>
              <a:t>SAYA SAI KOWSHALYA</a:t>
            </a:r>
            <a:endParaRPr b="1" sz="3000">
              <a:latin typeface="Arial"/>
              <a:ea typeface="Arial"/>
              <a:cs typeface="Arial"/>
              <a:sym typeface="Arial"/>
            </a:endParaRPr>
          </a:p>
          <a:p>
            <a:pPr indent="0" lvl="0" marL="0" rtl="0" algn="ctr">
              <a:spcBef>
                <a:spcPts val="0"/>
              </a:spcBef>
              <a:spcAft>
                <a:spcPts val="0"/>
              </a:spcAft>
              <a:buNone/>
            </a:pPr>
            <a:r>
              <a:t/>
            </a:r>
            <a:endParaRPr b="1" sz="3000">
              <a:latin typeface="Arial"/>
              <a:ea typeface="Arial"/>
              <a:cs typeface="Arial"/>
              <a:sym typeface="Arial"/>
            </a:endParaRPr>
          </a:p>
          <a:p>
            <a:pPr indent="0" lvl="0" marL="0" rtl="0" algn="ctr">
              <a:spcBef>
                <a:spcPts val="0"/>
              </a:spcBef>
              <a:spcAft>
                <a:spcPts val="0"/>
              </a:spcAft>
              <a:buNone/>
            </a:pPr>
            <a:r>
              <a:t/>
            </a:r>
            <a:endParaRPr b="1" sz="2400">
              <a:solidFill>
                <a:srgbClr val="FF0000"/>
              </a:solidFill>
              <a:latin typeface="Arial"/>
              <a:ea typeface="Arial"/>
              <a:cs typeface="Arial"/>
              <a:sym typeface="Arial"/>
            </a:endParaRPr>
          </a:p>
          <a:p>
            <a:pPr indent="0" lvl="0" marL="0" rtl="0" algn="ctr">
              <a:spcBef>
                <a:spcPts val="0"/>
              </a:spcBef>
              <a:spcAft>
                <a:spcPts val="0"/>
              </a:spcAft>
              <a:buNone/>
            </a:pPr>
            <a:r>
              <a:t/>
            </a:r>
            <a:endParaRPr b="1" sz="2400">
              <a:solidFill>
                <a:srgbClr val="FF0000"/>
              </a:solidFill>
              <a:latin typeface="Arial"/>
              <a:ea typeface="Arial"/>
              <a:cs typeface="Arial"/>
              <a:sym typeface="Arial"/>
            </a:endParaRPr>
          </a:p>
        </p:txBody>
      </p:sp>
      <p:sp>
        <p:nvSpPr>
          <p:cNvPr id="98" name="Google Shape;98;p1"/>
          <p:cNvSpPr txBox="1"/>
          <p:nvPr>
            <p:ph type="title"/>
          </p:nvPr>
        </p:nvSpPr>
        <p:spPr>
          <a:xfrm>
            <a:off x="4885175" y="2362850"/>
            <a:ext cx="6114000" cy="1603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b="1" sz="2400">
              <a:solidFill>
                <a:srgbClr val="FF0000"/>
              </a:solidFill>
              <a:latin typeface="Arial"/>
              <a:ea typeface="Arial"/>
              <a:cs typeface="Arial"/>
              <a:sym typeface="Arial"/>
            </a:endParaRPr>
          </a:p>
          <a:p>
            <a:pPr indent="0" lvl="0" marL="0" rtl="0" algn="ctr">
              <a:spcBef>
                <a:spcPts val="0"/>
              </a:spcBef>
              <a:spcAft>
                <a:spcPts val="0"/>
              </a:spcAft>
              <a:buNone/>
            </a:pPr>
            <a:r>
              <a:rPr b="1" lang="en-US" sz="2400">
                <a:latin typeface="Arial"/>
                <a:ea typeface="Arial"/>
                <a:cs typeface="Arial"/>
                <a:sym typeface="Arial"/>
              </a:rPr>
              <a:t>BATCH:07</a:t>
            </a:r>
            <a:endParaRPr b="1" sz="24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p:nvPr/>
        </p:nvSpPr>
        <p:spPr>
          <a:xfrm>
            <a:off x="0" y="0"/>
            <a:ext cx="5718875" cy="1109816"/>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Data received using sensor</a:t>
            </a:r>
            <a:endParaRPr b="1" i="0" sz="2400" u="none" cap="none" strike="noStrike">
              <a:solidFill>
                <a:schemeClr val="lt1"/>
              </a:solidFill>
              <a:latin typeface="Arial"/>
              <a:ea typeface="Arial"/>
              <a:cs typeface="Arial"/>
              <a:sym typeface="Arial"/>
            </a:endParaRPr>
          </a:p>
        </p:txBody>
      </p:sp>
      <p:pic>
        <p:nvPicPr>
          <p:cNvPr descr="A green square with a square on it&#10;&#10;AI-generated content may be incorrect." id="164" name="Google Shape;164;p11"/>
          <p:cNvPicPr preferRelativeResize="0"/>
          <p:nvPr/>
        </p:nvPicPr>
        <p:blipFill rotWithShape="1">
          <a:blip r:embed="rId3">
            <a:alphaModFix/>
          </a:blip>
          <a:srcRect b="0" l="0" r="0" t="0"/>
          <a:stretch/>
        </p:blipFill>
        <p:spPr>
          <a:xfrm>
            <a:off x="183235" y="289880"/>
            <a:ext cx="530055" cy="530055"/>
          </a:xfrm>
          <a:prstGeom prst="rect">
            <a:avLst/>
          </a:prstGeom>
          <a:noFill/>
          <a:ln>
            <a:noFill/>
          </a:ln>
        </p:spPr>
      </p:pic>
      <p:pic>
        <p:nvPicPr>
          <p:cNvPr descr="A screenshot of a data table&#10;&#10;AI-generated content may be incorrect." id="165" name="Google Shape;165;p11"/>
          <p:cNvPicPr preferRelativeResize="0"/>
          <p:nvPr/>
        </p:nvPicPr>
        <p:blipFill rotWithShape="1">
          <a:blip r:embed="rId4">
            <a:alphaModFix/>
          </a:blip>
          <a:srcRect b="0" l="0" r="0" t="0"/>
          <a:stretch/>
        </p:blipFill>
        <p:spPr>
          <a:xfrm>
            <a:off x="180373" y="881123"/>
            <a:ext cx="9071176" cy="5977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65bd9e476e_2_11"/>
          <p:cNvSpPr txBox="1"/>
          <p:nvPr>
            <p:ph idx="1" type="body"/>
          </p:nvPr>
        </p:nvSpPr>
        <p:spPr>
          <a:xfrm>
            <a:off x="854050" y="1808335"/>
            <a:ext cx="10724400" cy="4413900"/>
          </a:xfrm>
          <a:prstGeom prst="rect">
            <a:avLst/>
          </a:prstGeom>
          <a:noFill/>
          <a:ln>
            <a:noFill/>
          </a:ln>
        </p:spPr>
        <p:txBody>
          <a:bodyPr anchorCtr="0" anchor="t" bIns="45700" lIns="91425" spcFirstLastPara="1" rIns="91425" wrap="square" tIns="45700">
            <a:normAutofit/>
          </a:bodyPr>
          <a:lstStyle/>
          <a:p>
            <a:pPr indent="-323850" lvl="0" marL="228600" rtl="0" algn="l">
              <a:lnSpc>
                <a:spcPct val="90000"/>
              </a:lnSpc>
              <a:spcBef>
                <a:spcPts val="1000"/>
              </a:spcBef>
              <a:spcAft>
                <a:spcPts val="0"/>
              </a:spcAft>
              <a:buClr>
                <a:schemeClr val="dk1"/>
              </a:buClr>
              <a:buSzPts val="4300"/>
              <a:buChar char="•"/>
            </a:pPr>
            <a:r>
              <a:rPr lang="en-US" sz="2600"/>
              <a:t>We used </a:t>
            </a:r>
            <a:r>
              <a:rPr b="1" lang="en-US" sz="2600"/>
              <a:t>Random Forest</a:t>
            </a:r>
            <a:r>
              <a:rPr lang="en-US" sz="2600"/>
              <a:t> because it performs exceptionally well on structured, tabular data without requiring sequence modeling. </a:t>
            </a:r>
            <a:endParaRPr sz="2600"/>
          </a:p>
          <a:p>
            <a:pPr indent="-323850" lvl="0" marL="228600" rtl="0" algn="l">
              <a:lnSpc>
                <a:spcPct val="90000"/>
              </a:lnSpc>
              <a:spcBef>
                <a:spcPts val="1000"/>
              </a:spcBef>
              <a:spcAft>
                <a:spcPts val="0"/>
              </a:spcAft>
              <a:buClr>
                <a:schemeClr val="dk1"/>
              </a:buClr>
              <a:buSzPts val="4300"/>
              <a:buChar char="•"/>
            </a:pPr>
            <a:r>
              <a:rPr lang="en-US" sz="2600"/>
              <a:t>It handles missing values and outliers effectively, which suits our dataset characteristics. The model is easy to interpret, especially with its feature importance insights. </a:t>
            </a:r>
            <a:endParaRPr sz="2600"/>
          </a:p>
          <a:p>
            <a:pPr indent="-323850" lvl="0" marL="228600" rtl="0" algn="l">
              <a:lnSpc>
                <a:spcPct val="90000"/>
              </a:lnSpc>
              <a:spcBef>
                <a:spcPts val="1000"/>
              </a:spcBef>
              <a:spcAft>
                <a:spcPts val="0"/>
              </a:spcAft>
              <a:buClr>
                <a:schemeClr val="dk1"/>
              </a:buClr>
              <a:buSzPts val="4300"/>
              <a:buChar char="•"/>
            </a:pPr>
            <a:r>
              <a:rPr lang="en-US" sz="2600"/>
              <a:t>Compared to deep learning models like LSTM, Random Forest is faster to train and less prone to overfitting. It also achieved high accuracy and robustness, making it ideal for our classification task.</a:t>
            </a:r>
            <a:endParaRPr sz="4300"/>
          </a:p>
        </p:txBody>
      </p:sp>
      <p:sp>
        <p:nvSpPr>
          <p:cNvPr id="171" name="Google Shape;171;g365bd9e476e_2_11"/>
          <p:cNvSpPr/>
          <p:nvPr/>
        </p:nvSpPr>
        <p:spPr>
          <a:xfrm>
            <a:off x="185057" y="163286"/>
            <a:ext cx="4662600" cy="1556100"/>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rPr>
              <a:t>ML Model</a:t>
            </a:r>
            <a:endParaRPr b="0" i="0" sz="1800" u="none" cap="none" strike="noStrike">
              <a:solidFill>
                <a:schemeClr val="lt1"/>
              </a:solidFill>
              <a:latin typeface="Arial"/>
              <a:ea typeface="Arial"/>
              <a:cs typeface="Arial"/>
              <a:sym typeface="Arial"/>
            </a:endParaRPr>
          </a:p>
        </p:txBody>
      </p:sp>
      <p:pic>
        <p:nvPicPr>
          <p:cNvPr descr="A green square with a square on it&#10;&#10;AI-generated content may be incorrect." id="172" name="Google Shape;172;g365bd9e476e_2_11"/>
          <p:cNvPicPr preferRelativeResize="0"/>
          <p:nvPr/>
        </p:nvPicPr>
        <p:blipFill rotWithShape="1">
          <a:blip r:embed="rId3">
            <a:alphaModFix/>
          </a:blip>
          <a:srcRect b="0" l="0" r="0" t="0"/>
          <a:stretch/>
        </p:blipFill>
        <p:spPr>
          <a:xfrm>
            <a:off x="573339" y="681828"/>
            <a:ext cx="530054" cy="5300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9"/>
          <p:cNvSpPr/>
          <p:nvPr/>
        </p:nvSpPr>
        <p:spPr>
          <a:xfrm>
            <a:off x="185057" y="163286"/>
            <a:ext cx="4662592" cy="1556130"/>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Results </a:t>
            </a:r>
            <a:endParaRPr b="0" i="0" sz="1800" u="none" cap="none" strike="noStrike">
              <a:solidFill>
                <a:schemeClr val="lt1"/>
              </a:solidFill>
              <a:latin typeface="Times New Roman"/>
              <a:ea typeface="Times New Roman"/>
              <a:cs typeface="Times New Roman"/>
              <a:sym typeface="Times New Roman"/>
            </a:endParaRPr>
          </a:p>
        </p:txBody>
      </p:sp>
      <p:pic>
        <p:nvPicPr>
          <p:cNvPr descr="A green square with a square on it&#10;&#10;AI-generated content may be incorrect." id="178" name="Google Shape;178;p9"/>
          <p:cNvPicPr preferRelativeResize="0"/>
          <p:nvPr/>
        </p:nvPicPr>
        <p:blipFill rotWithShape="1">
          <a:blip r:embed="rId3">
            <a:alphaModFix/>
          </a:blip>
          <a:srcRect b="0" l="0" r="0" t="0"/>
          <a:stretch/>
        </p:blipFill>
        <p:spPr>
          <a:xfrm>
            <a:off x="573339" y="681828"/>
            <a:ext cx="530055" cy="530055"/>
          </a:xfrm>
          <a:prstGeom prst="rect">
            <a:avLst/>
          </a:prstGeom>
          <a:noFill/>
          <a:ln>
            <a:noFill/>
          </a:ln>
        </p:spPr>
      </p:pic>
      <p:pic>
        <p:nvPicPr>
          <p:cNvPr id="179" name="Google Shape;179;p9"/>
          <p:cNvPicPr preferRelativeResize="0"/>
          <p:nvPr/>
        </p:nvPicPr>
        <p:blipFill>
          <a:blip r:embed="rId4">
            <a:alphaModFix/>
          </a:blip>
          <a:stretch>
            <a:fillRect/>
          </a:stretch>
        </p:blipFill>
        <p:spPr>
          <a:xfrm>
            <a:off x="5095099" y="385763"/>
            <a:ext cx="4810125" cy="6086475"/>
          </a:xfrm>
          <a:prstGeom prst="rect">
            <a:avLst/>
          </a:prstGeom>
          <a:noFill/>
          <a:ln>
            <a:noFill/>
          </a:ln>
        </p:spPr>
      </p:pic>
      <p:sp>
        <p:nvSpPr>
          <p:cNvPr id="180" name="Google Shape;180;p9"/>
          <p:cNvSpPr txBox="1"/>
          <p:nvPr/>
        </p:nvSpPr>
        <p:spPr>
          <a:xfrm>
            <a:off x="478325" y="1919600"/>
            <a:ext cx="3135900" cy="3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rPr>
              <a:t>Failure Type: </a:t>
            </a:r>
            <a:endParaRPr sz="1700">
              <a:solidFill>
                <a:schemeClr val="dk1"/>
              </a:solidFill>
            </a:endParaRPr>
          </a:p>
          <a:p>
            <a:pPr indent="0" lvl="0" marL="0" rtl="0" algn="l">
              <a:spcBef>
                <a:spcPts val="0"/>
              </a:spcBef>
              <a:spcAft>
                <a:spcPts val="0"/>
              </a:spcAft>
              <a:buNone/>
            </a:pPr>
            <a:r>
              <a:rPr lang="en-US" sz="1700">
                <a:solidFill>
                  <a:schemeClr val="dk1"/>
                </a:solidFill>
              </a:rPr>
              <a:t>0- Block </a:t>
            </a:r>
            <a:endParaRPr sz="1700">
              <a:solidFill>
                <a:schemeClr val="dk1"/>
              </a:solidFill>
            </a:endParaRPr>
          </a:p>
          <a:p>
            <a:pPr indent="0" lvl="0" marL="0" rtl="0" algn="l">
              <a:spcBef>
                <a:spcPts val="0"/>
              </a:spcBef>
              <a:spcAft>
                <a:spcPts val="0"/>
              </a:spcAft>
              <a:buNone/>
            </a:pPr>
            <a:r>
              <a:rPr lang="en-US" sz="1700">
                <a:solidFill>
                  <a:schemeClr val="dk1"/>
                </a:solidFill>
              </a:rPr>
              <a:t>1-Bearing</a:t>
            </a:r>
            <a:endParaRPr sz="1700">
              <a:solidFill>
                <a:schemeClr val="dk1"/>
              </a:solidFill>
            </a:endParaRPr>
          </a:p>
          <a:p>
            <a:pPr indent="0" lvl="0" marL="0" rtl="0" algn="l">
              <a:spcBef>
                <a:spcPts val="0"/>
              </a:spcBef>
              <a:spcAft>
                <a:spcPts val="0"/>
              </a:spcAft>
              <a:buNone/>
            </a:pPr>
            <a:r>
              <a:rPr lang="en-US" sz="1700">
                <a:solidFill>
                  <a:schemeClr val="dk1"/>
                </a:solidFill>
              </a:rPr>
              <a:t>2-Heat</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US" sz="1700">
                <a:solidFill>
                  <a:schemeClr val="dk1"/>
                </a:solidFill>
              </a:rPr>
              <a:t>Maintenance</a:t>
            </a:r>
            <a:r>
              <a:rPr lang="en-US" sz="1700">
                <a:solidFill>
                  <a:schemeClr val="dk1"/>
                </a:solidFill>
              </a:rPr>
              <a:t> requirement:</a:t>
            </a:r>
            <a:endParaRPr sz="1700">
              <a:solidFill>
                <a:schemeClr val="dk1"/>
              </a:solidFill>
            </a:endParaRPr>
          </a:p>
          <a:p>
            <a:pPr indent="0" lvl="0" marL="0" rtl="0" algn="l">
              <a:spcBef>
                <a:spcPts val="0"/>
              </a:spcBef>
              <a:spcAft>
                <a:spcPts val="0"/>
              </a:spcAft>
              <a:buNone/>
            </a:pPr>
            <a:r>
              <a:rPr lang="en-US" sz="1700">
                <a:solidFill>
                  <a:schemeClr val="dk1"/>
                </a:solidFill>
              </a:rPr>
              <a:t>0- </a:t>
            </a:r>
            <a:r>
              <a:rPr lang="en-US" sz="1700">
                <a:solidFill>
                  <a:schemeClr val="dk1"/>
                </a:solidFill>
              </a:rPr>
              <a:t>Maintenance</a:t>
            </a:r>
            <a:r>
              <a:rPr lang="en-US" sz="1700">
                <a:solidFill>
                  <a:schemeClr val="dk1"/>
                </a:solidFill>
              </a:rPr>
              <a:t> required</a:t>
            </a:r>
            <a:endParaRPr sz="1700">
              <a:solidFill>
                <a:schemeClr val="dk1"/>
              </a:solidFill>
            </a:endParaRPr>
          </a:p>
          <a:p>
            <a:pPr indent="0" lvl="0" marL="0" rtl="0" algn="l">
              <a:spcBef>
                <a:spcPts val="0"/>
              </a:spcBef>
              <a:spcAft>
                <a:spcPts val="0"/>
              </a:spcAft>
              <a:buNone/>
            </a:pPr>
            <a:r>
              <a:rPr lang="en-US" sz="1700">
                <a:solidFill>
                  <a:schemeClr val="dk1"/>
                </a:solidFill>
              </a:rPr>
              <a:t>1- Supervision Required</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US" sz="1700">
                <a:solidFill>
                  <a:schemeClr val="dk1"/>
                </a:solidFill>
              </a:rPr>
              <a:t>Anomaly:</a:t>
            </a:r>
            <a:endParaRPr sz="1700">
              <a:solidFill>
                <a:schemeClr val="dk1"/>
              </a:solidFill>
            </a:endParaRPr>
          </a:p>
          <a:p>
            <a:pPr indent="0" lvl="0" marL="0" rtl="0" algn="l">
              <a:spcBef>
                <a:spcPts val="0"/>
              </a:spcBef>
              <a:spcAft>
                <a:spcPts val="0"/>
              </a:spcAft>
              <a:buNone/>
            </a:pPr>
            <a:r>
              <a:rPr lang="en-US" sz="1700">
                <a:solidFill>
                  <a:schemeClr val="dk1"/>
                </a:solidFill>
              </a:rPr>
              <a:t>0-Critical</a:t>
            </a:r>
            <a:endParaRPr sz="1700">
              <a:solidFill>
                <a:schemeClr val="dk1"/>
              </a:solidFill>
            </a:endParaRPr>
          </a:p>
          <a:p>
            <a:pPr indent="0" lvl="0" marL="0" rtl="0" algn="l">
              <a:spcBef>
                <a:spcPts val="0"/>
              </a:spcBef>
              <a:spcAft>
                <a:spcPts val="0"/>
              </a:spcAft>
              <a:buNone/>
            </a:pPr>
            <a:r>
              <a:rPr lang="en-US" sz="1700">
                <a:solidFill>
                  <a:schemeClr val="dk1"/>
                </a:solidFill>
              </a:rPr>
              <a:t>1-Fault</a:t>
            </a:r>
            <a:endParaRPr sz="1700">
              <a:solidFill>
                <a:schemeClr val="dk1"/>
              </a:solidFill>
            </a:endParaRPr>
          </a:p>
          <a:p>
            <a:pPr indent="0" lvl="0" marL="0" rtl="0" algn="l">
              <a:spcBef>
                <a:spcPts val="0"/>
              </a:spcBef>
              <a:spcAft>
                <a:spcPts val="0"/>
              </a:spcAft>
              <a:buNone/>
            </a:pPr>
            <a:r>
              <a:rPr lang="en-US" sz="1700">
                <a:solidFill>
                  <a:schemeClr val="dk1"/>
                </a:solidFill>
              </a:rPr>
              <a:t>2-Running</a:t>
            </a:r>
            <a:endParaRPr sz="17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p:nvPr/>
        </p:nvSpPr>
        <p:spPr>
          <a:xfrm>
            <a:off x="0" y="0"/>
            <a:ext cx="4912963" cy="1109816"/>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Output</a:t>
            </a:r>
            <a:endParaRPr b="1" i="0" sz="2400" u="none" cap="none" strike="noStrike">
              <a:solidFill>
                <a:schemeClr val="lt1"/>
              </a:solidFill>
              <a:latin typeface="Arial"/>
              <a:ea typeface="Arial"/>
              <a:cs typeface="Arial"/>
              <a:sym typeface="Arial"/>
            </a:endParaRPr>
          </a:p>
        </p:txBody>
      </p:sp>
      <p:pic>
        <p:nvPicPr>
          <p:cNvPr descr="A green square with a square on it&#10;&#10;AI-generated content may be incorrect." id="186" name="Google Shape;186;p10"/>
          <p:cNvPicPr preferRelativeResize="0"/>
          <p:nvPr/>
        </p:nvPicPr>
        <p:blipFill rotWithShape="1">
          <a:blip r:embed="rId3">
            <a:alphaModFix/>
          </a:blip>
          <a:srcRect b="0" l="0" r="0" t="0"/>
          <a:stretch/>
        </p:blipFill>
        <p:spPr>
          <a:xfrm>
            <a:off x="183235" y="289880"/>
            <a:ext cx="530055" cy="530055"/>
          </a:xfrm>
          <a:prstGeom prst="rect">
            <a:avLst/>
          </a:prstGeom>
          <a:noFill/>
          <a:ln>
            <a:noFill/>
          </a:ln>
        </p:spPr>
      </p:pic>
      <p:pic>
        <p:nvPicPr>
          <p:cNvPr descr="A hand holding a small screen with wires connected to it&#10;&#10;AI-generated content may be incorrect." id="187" name="Google Shape;187;p10"/>
          <p:cNvPicPr preferRelativeResize="0"/>
          <p:nvPr/>
        </p:nvPicPr>
        <p:blipFill rotWithShape="1">
          <a:blip r:embed="rId4">
            <a:alphaModFix/>
          </a:blip>
          <a:srcRect b="0" l="0" r="0" t="0"/>
          <a:stretch/>
        </p:blipFill>
        <p:spPr>
          <a:xfrm>
            <a:off x="2667000" y="1228725"/>
            <a:ext cx="6858000" cy="440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65bf0a99bd_0_0"/>
          <p:cNvSpPr txBox="1"/>
          <p:nvPr>
            <p:ph type="title"/>
          </p:nvPr>
        </p:nvSpPr>
        <p:spPr>
          <a:xfrm>
            <a:off x="693200" y="-1423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000"/>
              <a:t>PowerBi</a:t>
            </a:r>
            <a:endParaRPr sz="3000"/>
          </a:p>
        </p:txBody>
      </p:sp>
      <p:sp>
        <p:nvSpPr>
          <p:cNvPr id="194" name="Google Shape;194;g365bf0a99bd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95" name="Google Shape;195;g365bf0a99bd_0_0"/>
          <p:cNvPicPr preferRelativeResize="0"/>
          <p:nvPr/>
        </p:nvPicPr>
        <p:blipFill>
          <a:blip r:embed="rId3">
            <a:alphaModFix/>
          </a:blip>
          <a:stretch>
            <a:fillRect/>
          </a:stretch>
        </p:blipFill>
        <p:spPr>
          <a:xfrm>
            <a:off x="60900" y="846750"/>
            <a:ext cx="12048625" cy="6011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65bf0a99bd_0_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02" name="Google Shape;202;g365bf0a99bd_0_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03" name="Google Shape;203;g365bf0a99bd_0_7"/>
          <p:cNvPicPr preferRelativeResize="0"/>
          <p:nvPr/>
        </p:nvPicPr>
        <p:blipFill>
          <a:blip r:embed="rId3">
            <a:alphaModFix/>
          </a:blip>
          <a:stretch>
            <a:fillRect/>
          </a:stretch>
        </p:blipFill>
        <p:spPr>
          <a:xfrm>
            <a:off x="0" y="0"/>
            <a:ext cx="12191999" cy="6857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Advantages</a:t>
            </a:r>
            <a:r>
              <a:rPr lang="en-US"/>
              <a:t>:</a:t>
            </a:r>
            <a:br>
              <a:rPr lang="en-US"/>
            </a:br>
            <a:r>
              <a:rPr lang="en-US"/>
              <a:t> The system provides early fault detection with minimal human intervention.</a:t>
            </a:r>
            <a:br>
              <a:rPr lang="en-US"/>
            </a:br>
            <a:r>
              <a:rPr lang="en-US"/>
              <a:t> It is low-cost, scalable, and suitable for integration into existing conveyors.</a:t>
            </a:r>
            <a:endParaRPr/>
          </a:p>
          <a:p>
            <a:pPr indent="-228600" lvl="0" marL="228600" rtl="0" algn="l">
              <a:lnSpc>
                <a:spcPct val="90000"/>
              </a:lnSpc>
              <a:spcBef>
                <a:spcPts val="1000"/>
              </a:spcBef>
              <a:spcAft>
                <a:spcPts val="0"/>
              </a:spcAft>
              <a:buClr>
                <a:schemeClr val="dk1"/>
              </a:buClr>
              <a:buSzPts val="2800"/>
              <a:buChar char="•"/>
            </a:pPr>
            <a:r>
              <a:rPr b="1" lang="en-US"/>
              <a:t>Limitations</a:t>
            </a:r>
            <a:r>
              <a:rPr lang="en-US"/>
              <a:t>:</a:t>
            </a:r>
            <a:br>
              <a:rPr lang="en-US"/>
            </a:br>
            <a:r>
              <a:rPr lang="en-US"/>
              <a:t> Real-time prediction depends on network stability and sensor calibration.</a:t>
            </a:r>
            <a:br>
              <a:rPr lang="en-US"/>
            </a:br>
            <a:r>
              <a:rPr lang="en-US"/>
              <a:t> The model requires diverse training data covering all possible fault conditions.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09" name="Google Shape;209;p12"/>
          <p:cNvSpPr/>
          <p:nvPr/>
        </p:nvSpPr>
        <p:spPr>
          <a:xfrm>
            <a:off x="550400" y="163286"/>
            <a:ext cx="4996620" cy="1556130"/>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Advantages &amp; Limitations</a:t>
            </a:r>
            <a:endParaRPr b="1" i="0" sz="1800" u="none" cap="none" strike="noStrike">
              <a:solidFill>
                <a:schemeClr val="lt1"/>
              </a:solidFill>
              <a:latin typeface="Times New Roman"/>
              <a:ea typeface="Times New Roman"/>
              <a:cs typeface="Times New Roman"/>
              <a:sym typeface="Times New Roman"/>
            </a:endParaRPr>
          </a:p>
        </p:txBody>
      </p:sp>
      <p:pic>
        <p:nvPicPr>
          <p:cNvPr descr="A green square with a square on it&#10;&#10;AI-generated content may be incorrect." id="210" name="Google Shape;210;p12"/>
          <p:cNvPicPr preferRelativeResize="0"/>
          <p:nvPr/>
        </p:nvPicPr>
        <p:blipFill rotWithShape="1">
          <a:blip r:embed="rId3">
            <a:alphaModFix/>
          </a:blip>
          <a:srcRect b="0" l="0" r="0" t="0"/>
          <a:stretch/>
        </p:blipFill>
        <p:spPr>
          <a:xfrm>
            <a:off x="567672" y="671390"/>
            <a:ext cx="530055" cy="5300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3"/>
          <p:cNvSpPr txBox="1"/>
          <p:nvPr/>
        </p:nvSpPr>
        <p:spPr>
          <a:xfrm>
            <a:off x="4413143" y="3017316"/>
            <a:ext cx="6098582" cy="823367"/>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0" lang="en-US" sz="4400" u="none" cap="none" strike="noStrike">
                <a:solidFill>
                  <a:schemeClr val="dk1"/>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idx="1" type="body"/>
          </p:nvPr>
        </p:nvSpPr>
        <p:spPr>
          <a:xfrm>
            <a:off x="1861160" y="2357981"/>
            <a:ext cx="8198284" cy="396511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2400">
                <a:solidFill>
                  <a:schemeClr val="dk2"/>
                </a:solidFill>
                <a:latin typeface="Times New Roman"/>
                <a:ea typeface="Times New Roman"/>
                <a:cs typeface="Times New Roman"/>
                <a:sym typeface="Times New Roman"/>
              </a:rPr>
              <a:t>.</a:t>
            </a:r>
            <a:endParaRPr sz="2400">
              <a:solidFill>
                <a:schemeClr val="dk2"/>
              </a:solidFill>
              <a:latin typeface="Times New Roman"/>
              <a:ea typeface="Times New Roman"/>
              <a:cs typeface="Times New Roman"/>
              <a:sym typeface="Times New Roman"/>
            </a:endParaRPr>
          </a:p>
          <a:p>
            <a:pPr indent="-266700" lvl="0" marL="228600" rtl="0" algn="l">
              <a:lnSpc>
                <a:spcPct val="100000"/>
              </a:lnSpc>
              <a:spcBef>
                <a:spcPts val="0"/>
              </a:spcBef>
              <a:spcAft>
                <a:spcPts val="0"/>
              </a:spcAft>
              <a:buSzPts val="2400"/>
              <a:buChar char="•"/>
            </a:pPr>
            <a:r>
              <a:rPr lang="en-US" sz="2400">
                <a:latin typeface="Times New Roman"/>
                <a:ea typeface="Times New Roman"/>
                <a:cs typeface="Times New Roman"/>
                <a:sym typeface="Times New Roman"/>
              </a:rPr>
              <a:t>Conveyor systems in the food industry are prone to unexpected mechanical failures.</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These disruptions slow down packaging operations, leading to production delays.</a:t>
            </a:r>
            <a:endParaRPr sz="1800"/>
          </a:p>
          <a:p>
            <a:pPr indent="-266700" lvl="0" marL="228600" rtl="0" algn="l">
              <a:lnSpc>
                <a:spcPct val="100000"/>
              </a:lnSpc>
              <a:spcBef>
                <a:spcPts val="0"/>
              </a:spcBef>
              <a:spcAft>
                <a:spcPts val="0"/>
              </a:spcAft>
              <a:buSzPts val="2400"/>
              <a:buChar char="•"/>
            </a:pPr>
            <a:r>
              <a:rPr lang="en-US" sz="2400">
                <a:latin typeface="Times New Roman"/>
                <a:ea typeface="Times New Roman"/>
                <a:cs typeface="Times New Roman"/>
                <a:sym typeface="Times New Roman"/>
              </a:rPr>
              <a:t>Traditional maintenance is reactive and often inefficient.</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We propose a predictive approach using real-time sensor data and ML models.</a:t>
            </a:r>
            <a:endParaRPr sz="2400">
              <a:solidFill>
                <a:schemeClr val="dk2"/>
              </a:solidFill>
              <a:latin typeface="Times New Roman"/>
              <a:ea typeface="Times New Roman"/>
              <a:cs typeface="Times New Roman"/>
              <a:sym typeface="Times New Roman"/>
            </a:endParaRPr>
          </a:p>
          <a:p>
            <a:pPr indent="-76200" lvl="0" marL="228600" rtl="0" algn="l">
              <a:lnSpc>
                <a:spcPct val="90000"/>
              </a:lnSpc>
              <a:spcBef>
                <a:spcPts val="16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04" name="Google Shape;104;p2"/>
          <p:cNvSpPr/>
          <p:nvPr/>
        </p:nvSpPr>
        <p:spPr>
          <a:xfrm>
            <a:off x="264298" y="178301"/>
            <a:ext cx="4972624" cy="1751948"/>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i="0" lang="en-US" sz="3600" u="none" cap="none" strike="noStrike">
                <a:solidFill>
                  <a:schemeClr val="dk2"/>
                </a:solidFill>
                <a:latin typeface="Play"/>
                <a:ea typeface="Play"/>
                <a:cs typeface="Play"/>
                <a:sym typeface="Play"/>
              </a:rPr>
              <a:t>          </a:t>
            </a:r>
            <a:r>
              <a:rPr b="1" i="0" lang="en-US" sz="3600" u="none" cap="none" strike="noStrike">
                <a:solidFill>
                  <a:schemeClr val="lt1"/>
                </a:solidFill>
                <a:latin typeface="Play"/>
                <a:ea typeface="Play"/>
                <a:cs typeface="Play"/>
                <a:sym typeface="Play"/>
              </a:rPr>
              <a:t>Introduction</a:t>
            </a:r>
            <a:endParaRPr b="1" i="0" sz="3600" u="none" cap="none" strike="noStrike">
              <a:solidFill>
                <a:schemeClr val="lt1"/>
              </a:solidFill>
              <a:latin typeface="Play"/>
              <a:ea typeface="Play"/>
              <a:cs typeface="Play"/>
              <a:sym typeface="Play"/>
            </a:endParaRPr>
          </a:p>
        </p:txBody>
      </p:sp>
      <p:pic>
        <p:nvPicPr>
          <p:cNvPr descr="A green square with a square on it&#10;&#10;AI-generated content may be incorrect." id="105" name="Google Shape;105;p2"/>
          <p:cNvPicPr preferRelativeResize="0"/>
          <p:nvPr/>
        </p:nvPicPr>
        <p:blipFill rotWithShape="1">
          <a:blip r:embed="rId3">
            <a:alphaModFix/>
          </a:blip>
          <a:srcRect b="0" l="0" r="0" t="0"/>
          <a:stretch/>
        </p:blipFill>
        <p:spPr>
          <a:xfrm>
            <a:off x="444194" y="790921"/>
            <a:ext cx="530055" cy="5300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p:nvPr/>
        </p:nvSpPr>
        <p:spPr>
          <a:xfrm>
            <a:off x="0" y="1"/>
            <a:ext cx="3722990" cy="1861376"/>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      Project Overview</a:t>
            </a:r>
            <a:endParaRPr b="1" i="0" sz="2400" u="none" cap="none" strike="noStrike">
              <a:solidFill>
                <a:schemeClr val="lt1"/>
              </a:solidFill>
              <a:latin typeface="Arial"/>
              <a:ea typeface="Arial"/>
              <a:cs typeface="Arial"/>
              <a:sym typeface="Arial"/>
            </a:endParaRPr>
          </a:p>
        </p:txBody>
      </p:sp>
      <p:pic>
        <p:nvPicPr>
          <p:cNvPr descr="A green square with a square on it&#10;&#10;AI-generated content may be incorrect." id="111" name="Google Shape;111;p3"/>
          <p:cNvPicPr preferRelativeResize="0"/>
          <p:nvPr/>
        </p:nvPicPr>
        <p:blipFill rotWithShape="1">
          <a:blip r:embed="rId3">
            <a:alphaModFix/>
          </a:blip>
          <a:srcRect b="0" l="0" r="0" t="0"/>
          <a:stretch/>
        </p:blipFill>
        <p:spPr>
          <a:xfrm>
            <a:off x="126279" y="667363"/>
            <a:ext cx="530055" cy="530055"/>
          </a:xfrm>
          <a:prstGeom prst="rect">
            <a:avLst/>
          </a:prstGeom>
          <a:noFill/>
          <a:ln>
            <a:noFill/>
          </a:ln>
        </p:spPr>
      </p:pic>
      <p:sp>
        <p:nvSpPr>
          <p:cNvPr id="112" name="Google Shape;112;p3"/>
          <p:cNvSpPr txBox="1"/>
          <p:nvPr/>
        </p:nvSpPr>
        <p:spPr>
          <a:xfrm>
            <a:off x="4338181" y="1853853"/>
            <a:ext cx="6814200" cy="3349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Arial"/>
              <a:buChar char="•"/>
            </a:pPr>
            <a:r>
              <a:rPr lang="en-US" sz="2400">
                <a:solidFill>
                  <a:schemeClr val="dk2"/>
                </a:solidFill>
                <a:latin typeface="Times New Roman"/>
                <a:ea typeface="Times New Roman"/>
                <a:cs typeface="Times New Roman"/>
                <a:sym typeface="Times New Roman"/>
              </a:rPr>
              <a:t>IR and MPU6050 sensors detect motion and vibration data, which is sent to the cloud. </a:t>
            </a:r>
            <a:endParaRPr sz="2400">
              <a:solidFill>
                <a:schemeClr val="dk2"/>
              </a:solidFill>
              <a:latin typeface="Times New Roman"/>
              <a:ea typeface="Times New Roman"/>
              <a:cs typeface="Times New Roman"/>
              <a:sym typeface="Times New Roman"/>
            </a:endParaRPr>
          </a:p>
          <a:p>
            <a:pPr indent="-381000" lvl="0" marL="457200" rtl="0" algn="l">
              <a:lnSpc>
                <a:spcPct val="90000"/>
              </a:lnSpc>
              <a:spcBef>
                <a:spcPts val="600"/>
              </a:spcBef>
              <a:spcAft>
                <a:spcPts val="0"/>
              </a:spcAft>
              <a:buClr>
                <a:schemeClr val="dk2"/>
              </a:buClr>
              <a:buSzPts val="2400"/>
              <a:buChar char="•"/>
            </a:pPr>
            <a:r>
              <a:rPr lang="en-US" sz="2400">
                <a:solidFill>
                  <a:schemeClr val="dk2"/>
                </a:solidFill>
                <a:latin typeface="Times New Roman"/>
                <a:ea typeface="Times New Roman"/>
                <a:cs typeface="Times New Roman"/>
                <a:sym typeface="Times New Roman"/>
              </a:rPr>
              <a:t>ML models learn normal behavior and predict faults. Data analytics reveals usage patterns, wear trends, and failure precursors.</a:t>
            </a:r>
            <a:endParaRPr sz="2400">
              <a:solidFill>
                <a:schemeClr val="dk2"/>
              </a:solidFill>
              <a:latin typeface="Times New Roman"/>
              <a:ea typeface="Times New Roman"/>
              <a:cs typeface="Times New Roman"/>
              <a:sym typeface="Times New Roman"/>
            </a:endParaRPr>
          </a:p>
          <a:p>
            <a:pPr indent="-381000" lvl="0" marL="457200" rtl="0" algn="l">
              <a:lnSpc>
                <a:spcPct val="90000"/>
              </a:lnSpc>
              <a:spcBef>
                <a:spcPts val="600"/>
              </a:spcBef>
              <a:spcAft>
                <a:spcPts val="0"/>
              </a:spcAft>
              <a:buClr>
                <a:schemeClr val="dk2"/>
              </a:buClr>
              <a:buSzPts val="2400"/>
              <a:buChar char="•"/>
            </a:pPr>
            <a:r>
              <a:rPr lang="en-US" sz="2400">
                <a:solidFill>
                  <a:schemeClr val="dk2"/>
                </a:solidFill>
                <a:latin typeface="Times New Roman"/>
                <a:ea typeface="Times New Roman"/>
                <a:cs typeface="Times New Roman"/>
                <a:sym typeface="Times New Roman"/>
              </a:rPr>
              <a:t>Maintenance dashboards and KPIs help schedule servicing proactively, minimizing downtime and enhancing reliability.</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idx="1" type="body"/>
          </p:nvPr>
        </p:nvSpPr>
        <p:spPr>
          <a:xfrm>
            <a:off x="838200" y="1825625"/>
            <a:ext cx="10557353" cy="4674927"/>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Conveyor belts in food packaging plants suffer from unnoticed wear and tear, causing unexpected breakdowns.</a:t>
            </a:r>
            <a:br>
              <a:rPr lang="en-US"/>
            </a:br>
            <a:r>
              <a:rPr lang="en-US"/>
              <a:t> This leads to unplanned downtime, loss of productivity, and increased maintenance costs.</a:t>
            </a:r>
            <a:endParaRPr/>
          </a:p>
          <a:p>
            <a:pPr indent="-228600" lvl="0" marL="228600" rtl="0" algn="l">
              <a:lnSpc>
                <a:spcPct val="90000"/>
              </a:lnSpc>
              <a:spcBef>
                <a:spcPts val="1000"/>
              </a:spcBef>
              <a:spcAft>
                <a:spcPts val="0"/>
              </a:spcAft>
              <a:buClr>
                <a:schemeClr val="dk1"/>
              </a:buClr>
              <a:buSzPts val="2800"/>
              <a:buChar char="•"/>
            </a:pPr>
            <a:r>
              <a:rPr lang="en-US"/>
              <a:t>The objective is to detect and predict mechanical faults in conveyor belts before failure.</a:t>
            </a:r>
            <a:br>
              <a:rPr lang="en-US"/>
            </a:br>
            <a:r>
              <a:rPr lang="en-US"/>
              <a:t> We use real-time sensor data and ML algorithms to identify early fault indicators.</a:t>
            </a:r>
            <a:endParaRPr/>
          </a:p>
          <a:p>
            <a:pPr indent="-228600" lvl="0" marL="228600" rtl="0" algn="l">
              <a:lnSpc>
                <a:spcPct val="90000"/>
              </a:lnSpc>
              <a:spcBef>
                <a:spcPts val="1000"/>
              </a:spcBef>
              <a:spcAft>
                <a:spcPts val="0"/>
              </a:spcAft>
              <a:buClr>
                <a:schemeClr val="dk1"/>
              </a:buClr>
              <a:buSzPts val="2800"/>
              <a:buChar char="•"/>
            </a:pPr>
            <a:r>
              <a:rPr lang="en-US"/>
              <a:t>To build an intelligent monitoring system using sensor data and machine learning,</a:t>
            </a:r>
            <a:br>
              <a:rPr lang="en-US"/>
            </a:br>
            <a:r>
              <a:rPr lang="en-US"/>
              <a:t> enabling real-time fault detection and proactive maintenance for reduced downtime.</a:t>
            </a:r>
            <a:endParaRPr/>
          </a:p>
        </p:txBody>
      </p:sp>
      <p:sp>
        <p:nvSpPr>
          <p:cNvPr id="118" name="Google Shape;118;p4"/>
          <p:cNvSpPr/>
          <p:nvPr/>
        </p:nvSpPr>
        <p:spPr>
          <a:xfrm>
            <a:off x="108857" y="1"/>
            <a:ext cx="3995132" cy="1708977"/>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      Problem Statement</a:t>
            </a:r>
            <a:endParaRPr b="1" i="0" sz="2400" u="none" cap="none" strike="noStrike">
              <a:solidFill>
                <a:schemeClr val="lt1"/>
              </a:solidFill>
              <a:latin typeface="Arial"/>
              <a:ea typeface="Arial"/>
              <a:cs typeface="Arial"/>
              <a:sym typeface="Arial"/>
            </a:endParaRPr>
          </a:p>
        </p:txBody>
      </p:sp>
      <p:pic>
        <p:nvPicPr>
          <p:cNvPr descr="A green square with a square on it&#10;&#10;AI-generated content may be incorrect." id="119" name="Google Shape;119;p4"/>
          <p:cNvPicPr preferRelativeResize="0"/>
          <p:nvPr/>
        </p:nvPicPr>
        <p:blipFill rotWithShape="1">
          <a:blip r:embed="rId3">
            <a:alphaModFix/>
          </a:blip>
          <a:srcRect b="0" l="0" r="0" t="0"/>
          <a:stretch/>
        </p:blipFill>
        <p:spPr>
          <a:xfrm>
            <a:off x="213365" y="591163"/>
            <a:ext cx="530055" cy="5300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idx="1" type="body"/>
          </p:nvPr>
        </p:nvSpPr>
        <p:spPr>
          <a:xfrm>
            <a:off x="838200" y="2413454"/>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Our system gathers real-time data from sensors attached to conveyor systems.</a:t>
            </a:r>
            <a:br>
              <a:rPr lang="en-US"/>
            </a:br>
            <a:r>
              <a:rPr lang="en-US"/>
              <a:t> This data is sent to the cloud, where machine learning models analyze it.</a:t>
            </a:r>
            <a:endParaRPr/>
          </a:p>
          <a:p>
            <a:pPr indent="-228600" lvl="0" marL="228600" rtl="0" algn="l">
              <a:lnSpc>
                <a:spcPct val="90000"/>
              </a:lnSpc>
              <a:spcBef>
                <a:spcPts val="1000"/>
              </a:spcBef>
              <a:spcAft>
                <a:spcPts val="0"/>
              </a:spcAft>
              <a:buClr>
                <a:schemeClr val="dk1"/>
              </a:buClr>
              <a:buSzPts val="2800"/>
              <a:buChar char="•"/>
            </a:pPr>
            <a:r>
              <a:rPr lang="en-US"/>
              <a:t>When a fault pattern is detected, alerts are triggered instantly.</a:t>
            </a:r>
            <a:br>
              <a:rPr lang="en-US"/>
            </a:br>
            <a:r>
              <a:rPr lang="en-US"/>
              <a:t> A live dashboard gives operators visibility into conveyor performance.</a:t>
            </a:r>
            <a:br>
              <a:rPr lang="en-US"/>
            </a:br>
            <a:r>
              <a:rPr lang="en-US"/>
              <a:t> (You can include an architecture diagram on this slide.)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25" name="Google Shape;125;p5"/>
          <p:cNvSpPr/>
          <p:nvPr/>
        </p:nvSpPr>
        <p:spPr>
          <a:xfrm>
            <a:off x="108857" y="1"/>
            <a:ext cx="3951590" cy="1828719"/>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     Proposed Solution</a:t>
            </a:r>
            <a:endParaRPr b="1" i="0" sz="2400" u="none" cap="none" strike="noStrike">
              <a:solidFill>
                <a:schemeClr val="lt1"/>
              </a:solidFill>
              <a:latin typeface="Arial"/>
              <a:ea typeface="Arial"/>
              <a:cs typeface="Arial"/>
              <a:sym typeface="Arial"/>
            </a:endParaRPr>
          </a:p>
        </p:txBody>
      </p:sp>
      <p:pic>
        <p:nvPicPr>
          <p:cNvPr descr="A green square with a square on it&#10;&#10;AI-generated content may be incorrect." id="126" name="Google Shape;126;p5"/>
          <p:cNvPicPr preferRelativeResize="0"/>
          <p:nvPr/>
        </p:nvPicPr>
        <p:blipFill rotWithShape="1">
          <a:blip r:embed="rId3">
            <a:alphaModFix/>
          </a:blip>
          <a:srcRect b="0" l="0" r="0" t="0"/>
          <a:stretch/>
        </p:blipFill>
        <p:spPr>
          <a:xfrm>
            <a:off x="202479" y="645592"/>
            <a:ext cx="530055" cy="5300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idx="1" type="body"/>
          </p:nvPr>
        </p:nvSpPr>
        <p:spPr>
          <a:xfrm>
            <a:off x="636166" y="1399696"/>
            <a:ext cx="10515600" cy="4351338"/>
          </a:xfrm>
          <a:prstGeom prst="rect">
            <a:avLst/>
          </a:prstGeom>
          <a:noFill/>
          <a:ln>
            <a:noFill/>
          </a:ln>
        </p:spPr>
        <p:txBody>
          <a:bodyPr anchorCtr="0" anchor="t" bIns="45700" lIns="91425" spcFirstLastPara="1" rIns="91425" wrap="square" tIns="45700">
            <a:normAutofit/>
          </a:bodyPr>
          <a:lstStyle/>
          <a:p>
            <a:pPr indent="-279400" lvl="0" marL="342900" marR="0" rtl="0" algn="l">
              <a:lnSpc>
                <a:spcPct val="115000"/>
              </a:lnSpc>
              <a:spcBef>
                <a:spcPts val="0"/>
              </a:spcBef>
              <a:spcAft>
                <a:spcPts val="0"/>
              </a:spcAft>
              <a:buClr>
                <a:schemeClr val="dk1"/>
              </a:buClr>
              <a:buSzPts val="1000"/>
              <a:buFont typeface="Noto Sans Symbols"/>
              <a:buNone/>
            </a:pPr>
            <a:r>
              <a:t/>
            </a:r>
            <a:endParaRPr sz="2000">
              <a:latin typeface="Arial"/>
              <a:ea typeface="Arial"/>
              <a:cs typeface="Arial"/>
              <a:sym typeface="Arial"/>
            </a:endParaRPr>
          </a:p>
          <a:p>
            <a:pPr indent="-101600" lvl="0" marL="228600" rtl="0" algn="l">
              <a:lnSpc>
                <a:spcPct val="90000"/>
              </a:lnSpc>
              <a:spcBef>
                <a:spcPts val="1800"/>
              </a:spcBef>
              <a:spcAft>
                <a:spcPts val="0"/>
              </a:spcAft>
              <a:buClr>
                <a:schemeClr val="dk1"/>
              </a:buClr>
              <a:buSzPts val="2000"/>
              <a:buNone/>
            </a:pPr>
            <a:r>
              <a:t/>
            </a:r>
            <a:endParaRPr sz="2000">
              <a:latin typeface="Arial"/>
              <a:ea typeface="Arial"/>
              <a:cs typeface="Arial"/>
              <a:sym typeface="Arial"/>
            </a:endParaRPr>
          </a:p>
        </p:txBody>
      </p:sp>
      <p:sp>
        <p:nvSpPr>
          <p:cNvPr id="132" name="Google Shape;132;p7"/>
          <p:cNvSpPr/>
          <p:nvPr/>
        </p:nvSpPr>
        <p:spPr>
          <a:xfrm>
            <a:off x="185057" y="163286"/>
            <a:ext cx="5043592" cy="1327530"/>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System Design</a:t>
            </a:r>
            <a:endParaRPr/>
          </a:p>
        </p:txBody>
      </p:sp>
      <p:pic>
        <p:nvPicPr>
          <p:cNvPr descr="A green square with a square on it&#10;&#10;AI-generated content may be incorrect." id="133" name="Google Shape;133;p7"/>
          <p:cNvPicPr preferRelativeResize="0"/>
          <p:nvPr/>
        </p:nvPicPr>
        <p:blipFill rotWithShape="1">
          <a:blip r:embed="rId3">
            <a:alphaModFix/>
          </a:blip>
          <a:srcRect b="0" l="0" r="0" t="0"/>
          <a:stretch/>
        </p:blipFill>
        <p:spPr>
          <a:xfrm>
            <a:off x="967007" y="562023"/>
            <a:ext cx="530055" cy="530055"/>
          </a:xfrm>
          <a:prstGeom prst="rect">
            <a:avLst/>
          </a:prstGeom>
          <a:noFill/>
          <a:ln>
            <a:noFill/>
          </a:ln>
        </p:spPr>
      </p:pic>
      <p:pic>
        <p:nvPicPr>
          <p:cNvPr descr="A diagram of a computer&#10;&#10;AI-generated content may be incorrect." id="134" name="Google Shape;134;p7"/>
          <p:cNvPicPr preferRelativeResize="0"/>
          <p:nvPr/>
        </p:nvPicPr>
        <p:blipFill rotWithShape="1">
          <a:blip r:embed="rId4">
            <a:alphaModFix/>
          </a:blip>
          <a:srcRect b="7593" l="0" r="0" t="-7593"/>
          <a:stretch/>
        </p:blipFill>
        <p:spPr>
          <a:xfrm>
            <a:off x="0" y="1111777"/>
            <a:ext cx="12192000" cy="5772628"/>
          </a:xfrm>
          <a:prstGeom prst="rect">
            <a:avLst/>
          </a:prstGeom>
          <a:noFill/>
          <a:ln>
            <a:noFill/>
          </a:ln>
        </p:spPr>
      </p:pic>
      <p:pic>
        <p:nvPicPr>
          <p:cNvPr descr="A close-up of a red light&#10;&#10;AI-generated content may be incorrect." id="135" name="Google Shape;135;p7"/>
          <p:cNvPicPr preferRelativeResize="0"/>
          <p:nvPr/>
        </p:nvPicPr>
        <p:blipFill rotWithShape="1">
          <a:blip r:embed="rId5">
            <a:alphaModFix/>
          </a:blip>
          <a:srcRect b="0" l="0" r="0" t="0"/>
          <a:stretch/>
        </p:blipFill>
        <p:spPr>
          <a:xfrm>
            <a:off x="641576" y="4151538"/>
            <a:ext cx="739055" cy="451869"/>
          </a:xfrm>
          <a:prstGeom prst="rect">
            <a:avLst/>
          </a:prstGeom>
          <a:noFill/>
          <a:ln>
            <a:noFill/>
          </a:ln>
        </p:spPr>
      </p:pic>
      <p:pic>
        <p:nvPicPr>
          <p:cNvPr descr="A black text on a white background&#10;&#10;AI-generated content may be incorrect." id="136" name="Google Shape;136;p7"/>
          <p:cNvPicPr preferRelativeResize="0"/>
          <p:nvPr/>
        </p:nvPicPr>
        <p:blipFill rotWithShape="1">
          <a:blip r:embed="rId6">
            <a:alphaModFix/>
          </a:blip>
          <a:srcRect b="0" l="0" r="0" t="0"/>
          <a:stretch/>
        </p:blipFill>
        <p:spPr>
          <a:xfrm>
            <a:off x="756557" y="4608739"/>
            <a:ext cx="729343" cy="3837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65bd9e476e_2_1"/>
          <p:cNvSpPr txBox="1"/>
          <p:nvPr>
            <p:ph idx="1" type="body"/>
          </p:nvPr>
        </p:nvSpPr>
        <p:spPr>
          <a:xfrm>
            <a:off x="636166" y="1399696"/>
            <a:ext cx="10515600" cy="4351200"/>
          </a:xfrm>
          <a:prstGeom prst="rect">
            <a:avLst/>
          </a:prstGeom>
          <a:noFill/>
          <a:ln>
            <a:noFill/>
          </a:ln>
        </p:spPr>
        <p:txBody>
          <a:bodyPr anchorCtr="0" anchor="t" bIns="45700" lIns="91425" spcFirstLastPara="1" rIns="91425" wrap="square" tIns="45700">
            <a:normAutofit/>
          </a:bodyPr>
          <a:lstStyle/>
          <a:p>
            <a:pPr indent="-279400" lvl="0" marL="342900" marR="0" rtl="0" algn="l">
              <a:lnSpc>
                <a:spcPct val="115000"/>
              </a:lnSpc>
              <a:spcBef>
                <a:spcPts val="0"/>
              </a:spcBef>
              <a:spcAft>
                <a:spcPts val="0"/>
              </a:spcAft>
              <a:buClr>
                <a:schemeClr val="dk1"/>
              </a:buClr>
              <a:buSzPts val="1000"/>
              <a:buFont typeface="Noto Sans Symbols"/>
              <a:buNone/>
            </a:pPr>
            <a:r>
              <a:t/>
            </a:r>
            <a:endParaRPr sz="2000">
              <a:latin typeface="Arial"/>
              <a:ea typeface="Arial"/>
              <a:cs typeface="Arial"/>
              <a:sym typeface="Arial"/>
            </a:endParaRPr>
          </a:p>
          <a:p>
            <a:pPr indent="-101600" lvl="0" marL="228600" rtl="0" algn="l">
              <a:lnSpc>
                <a:spcPct val="90000"/>
              </a:lnSpc>
              <a:spcBef>
                <a:spcPts val="1800"/>
              </a:spcBef>
              <a:spcAft>
                <a:spcPts val="0"/>
              </a:spcAft>
              <a:buClr>
                <a:schemeClr val="dk1"/>
              </a:buClr>
              <a:buSzPts val="2000"/>
              <a:buNone/>
            </a:pPr>
            <a:r>
              <a:t/>
            </a:r>
            <a:endParaRPr sz="2000">
              <a:latin typeface="Arial"/>
              <a:ea typeface="Arial"/>
              <a:cs typeface="Arial"/>
              <a:sym typeface="Arial"/>
            </a:endParaRPr>
          </a:p>
        </p:txBody>
      </p:sp>
      <p:sp>
        <p:nvSpPr>
          <p:cNvPr id="142" name="Google Shape;142;g365bd9e476e_2_1"/>
          <p:cNvSpPr/>
          <p:nvPr/>
        </p:nvSpPr>
        <p:spPr>
          <a:xfrm>
            <a:off x="185057" y="163286"/>
            <a:ext cx="5043600" cy="1327500"/>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rPr>
              <a:t>Circuit Diagram</a:t>
            </a:r>
            <a:endParaRPr/>
          </a:p>
        </p:txBody>
      </p:sp>
      <p:pic>
        <p:nvPicPr>
          <p:cNvPr descr="A green square with a square on it&#10;&#10;AI-generated content may be incorrect." id="143" name="Google Shape;143;g365bd9e476e_2_1"/>
          <p:cNvPicPr preferRelativeResize="0"/>
          <p:nvPr/>
        </p:nvPicPr>
        <p:blipFill rotWithShape="1">
          <a:blip r:embed="rId3">
            <a:alphaModFix/>
          </a:blip>
          <a:srcRect b="0" l="0" r="0" t="0"/>
          <a:stretch/>
        </p:blipFill>
        <p:spPr>
          <a:xfrm>
            <a:off x="967007" y="562023"/>
            <a:ext cx="530054" cy="530054"/>
          </a:xfrm>
          <a:prstGeom prst="rect">
            <a:avLst/>
          </a:prstGeom>
          <a:noFill/>
          <a:ln>
            <a:noFill/>
          </a:ln>
        </p:spPr>
      </p:pic>
      <p:pic>
        <p:nvPicPr>
          <p:cNvPr id="144" name="Google Shape;144;g365bd9e476e_2_1"/>
          <p:cNvPicPr preferRelativeResize="0"/>
          <p:nvPr/>
        </p:nvPicPr>
        <p:blipFill>
          <a:blip r:embed="rId4">
            <a:alphaModFix/>
          </a:blip>
          <a:stretch>
            <a:fillRect/>
          </a:stretch>
        </p:blipFill>
        <p:spPr>
          <a:xfrm>
            <a:off x="963725" y="1571175"/>
            <a:ext cx="9860475" cy="4656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sz="2400">
                <a:latin typeface="Times New Roman"/>
                <a:ea typeface="Times New Roman"/>
                <a:cs typeface="Times New Roman"/>
                <a:sym typeface="Times New Roman"/>
              </a:rPr>
              <a:t>Hardware:</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ESP 32</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IR and MPU6050 sensors</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OLED</a:t>
            </a:r>
            <a:endParaRPr/>
          </a:p>
          <a:p>
            <a:pPr indent="-228600" lvl="0" marL="228600" rtl="0" algn="l">
              <a:lnSpc>
                <a:spcPct val="90000"/>
              </a:lnSpc>
              <a:spcBef>
                <a:spcPts val="1000"/>
              </a:spcBef>
              <a:spcAft>
                <a:spcPts val="0"/>
              </a:spcAft>
              <a:buClr>
                <a:schemeClr val="dk1"/>
              </a:buClr>
              <a:buSzPct val="100000"/>
              <a:buChar char="•"/>
            </a:pPr>
            <a:r>
              <a:rPr b="1" lang="en-US" sz="2400">
                <a:latin typeface="Times New Roman"/>
                <a:ea typeface="Times New Roman"/>
                <a:cs typeface="Times New Roman"/>
                <a:sym typeface="Times New Roman"/>
              </a:rPr>
              <a:t>Software &amp; Tools</a:t>
            </a:r>
            <a:r>
              <a:rPr lang="en-US" sz="2400">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Arduino IDE is used for hardware programming.</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 Python for ML model development.</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Thingspeak for cloud Integration.</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Power Bi for Data Analytics.</a:t>
            </a:r>
            <a:endParaRPr/>
          </a:p>
          <a:p>
            <a:pPr indent="-228600" lvl="0" marL="228600" rtl="0" algn="l">
              <a:lnSpc>
                <a:spcPct val="90000"/>
              </a:lnSpc>
              <a:spcBef>
                <a:spcPts val="1000"/>
              </a:spcBef>
              <a:spcAft>
                <a:spcPts val="0"/>
              </a:spcAft>
              <a:buClr>
                <a:schemeClr val="dk1"/>
              </a:buClr>
              <a:buSzPct val="100000"/>
              <a:buChar char="•"/>
            </a:pPr>
            <a:r>
              <a:rPr b="1" lang="en-US" sz="2400">
                <a:latin typeface="Times New Roman"/>
                <a:ea typeface="Times New Roman"/>
                <a:cs typeface="Times New Roman"/>
                <a:sym typeface="Times New Roman"/>
              </a:rPr>
              <a:t>Datasets/ML Models Used:</a:t>
            </a:r>
            <a:r>
              <a:rPr lang="en-US" sz="2400">
                <a:latin typeface="Times New Roman"/>
                <a:ea typeface="Times New Roman"/>
                <a:cs typeface="Times New Roman"/>
                <a:sym typeface="Times New Roman"/>
              </a:rPr>
              <a:t> </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The dataset contains labeled real-time sensor data from conveyor operations, and machine learning models like Random Forest are used to detect evolving fault patterns.</a:t>
            </a:r>
            <a:endParaRPr sz="2400">
              <a:latin typeface="Times New Roman"/>
              <a:ea typeface="Times New Roman"/>
              <a:cs typeface="Times New Roman"/>
              <a:sym typeface="Times New Roman"/>
            </a:endParaRPr>
          </a:p>
        </p:txBody>
      </p:sp>
      <p:sp>
        <p:nvSpPr>
          <p:cNvPr id="150" name="Google Shape;150;p6"/>
          <p:cNvSpPr/>
          <p:nvPr/>
        </p:nvSpPr>
        <p:spPr>
          <a:xfrm>
            <a:off x="108857" y="1"/>
            <a:ext cx="3951590" cy="1828719"/>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     Resources Utilized</a:t>
            </a:r>
            <a:endParaRPr b="1" i="0" sz="2400" u="none" cap="none" strike="noStrike">
              <a:solidFill>
                <a:schemeClr val="lt1"/>
              </a:solidFill>
              <a:latin typeface="Arial"/>
              <a:ea typeface="Arial"/>
              <a:cs typeface="Arial"/>
              <a:sym typeface="Arial"/>
            </a:endParaRPr>
          </a:p>
        </p:txBody>
      </p:sp>
      <p:pic>
        <p:nvPicPr>
          <p:cNvPr descr="A green square with a square on it&#10;&#10;AI-generated content may be incorrect." id="151" name="Google Shape;151;p6"/>
          <p:cNvPicPr preferRelativeResize="0"/>
          <p:nvPr/>
        </p:nvPicPr>
        <p:blipFill rotWithShape="1">
          <a:blip r:embed="rId3">
            <a:alphaModFix/>
          </a:blip>
          <a:srcRect b="0" l="0" r="0" t="0"/>
          <a:stretch/>
        </p:blipFill>
        <p:spPr>
          <a:xfrm>
            <a:off x="108534" y="645592"/>
            <a:ext cx="530055" cy="5300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8"/>
          <p:cNvSpPr txBox="1"/>
          <p:nvPr>
            <p:ph idx="1" type="body"/>
          </p:nvPr>
        </p:nvSpPr>
        <p:spPr>
          <a:xfrm>
            <a:off x="838200" y="1950885"/>
            <a:ext cx="10724367" cy="441396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MPU &amp; IR Sensors were programmed to detect mechanical issues like block and vibration.</a:t>
            </a:r>
            <a:endParaRPr/>
          </a:p>
          <a:p>
            <a:pPr indent="-228600" lvl="0" marL="228600" rtl="0" algn="l">
              <a:lnSpc>
                <a:spcPct val="90000"/>
              </a:lnSpc>
              <a:spcBef>
                <a:spcPts val="1000"/>
              </a:spcBef>
              <a:spcAft>
                <a:spcPts val="0"/>
              </a:spcAft>
              <a:buClr>
                <a:schemeClr val="dk1"/>
              </a:buClr>
              <a:buSzPts val="2800"/>
              <a:buChar char="•"/>
            </a:pPr>
            <a:r>
              <a:rPr lang="en-US"/>
              <a:t>Sensor data was transmitted via Wi-Fi and stored in the cloud for analysis.</a:t>
            </a:r>
            <a:endParaRPr/>
          </a:p>
          <a:p>
            <a:pPr indent="-165100" lvl="0" marL="228600" rtl="0" algn="l">
              <a:lnSpc>
                <a:spcPct val="90000"/>
              </a:lnSpc>
              <a:spcBef>
                <a:spcPts val="1000"/>
              </a:spcBef>
              <a:spcAft>
                <a:spcPts val="0"/>
              </a:spcAft>
              <a:buSzPts val="1800"/>
              <a:buChar char="•"/>
            </a:pPr>
            <a:r>
              <a:rPr lang="en-US"/>
              <a:t>The obtained dataset was synthesized.</a:t>
            </a:r>
            <a:endParaRPr/>
          </a:p>
          <a:p>
            <a:pPr indent="-228600" lvl="0" marL="228600" rtl="0" algn="l">
              <a:lnSpc>
                <a:spcPct val="90000"/>
              </a:lnSpc>
              <a:spcBef>
                <a:spcPts val="1000"/>
              </a:spcBef>
              <a:spcAft>
                <a:spcPts val="0"/>
              </a:spcAft>
              <a:buClr>
                <a:schemeClr val="dk1"/>
              </a:buClr>
              <a:buSzPts val="2800"/>
              <a:buChar char="•"/>
            </a:pPr>
            <a:r>
              <a:rPr lang="en-US"/>
              <a:t>Random forest classifier was trained on the synthesized data.</a:t>
            </a:r>
            <a:endParaRPr/>
          </a:p>
          <a:p>
            <a:pPr indent="-228600" lvl="0" marL="228600" rtl="0" algn="l">
              <a:lnSpc>
                <a:spcPct val="90000"/>
              </a:lnSpc>
              <a:spcBef>
                <a:spcPts val="1000"/>
              </a:spcBef>
              <a:spcAft>
                <a:spcPts val="0"/>
              </a:spcAft>
              <a:buClr>
                <a:schemeClr val="dk1"/>
              </a:buClr>
              <a:buSzPts val="2800"/>
              <a:buChar char="•"/>
            </a:pPr>
            <a:r>
              <a:rPr lang="en-US"/>
              <a:t>A web-based dashboard was developed using </a:t>
            </a:r>
            <a:r>
              <a:rPr lang="en-US"/>
              <a:t>power</a:t>
            </a:r>
            <a:r>
              <a:rPr lang="en-US"/>
              <a:t> Bi for the data analytics. </a:t>
            </a:r>
            <a:endParaRPr/>
          </a:p>
        </p:txBody>
      </p:sp>
      <p:sp>
        <p:nvSpPr>
          <p:cNvPr id="157" name="Google Shape;157;p8"/>
          <p:cNvSpPr/>
          <p:nvPr/>
        </p:nvSpPr>
        <p:spPr>
          <a:xfrm>
            <a:off x="185057" y="163286"/>
            <a:ext cx="4662592" cy="1556130"/>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Implementation</a:t>
            </a:r>
            <a:endParaRPr b="0" i="0" sz="1800" u="none" cap="none" strike="noStrike">
              <a:solidFill>
                <a:schemeClr val="lt1"/>
              </a:solidFill>
              <a:latin typeface="Arial"/>
              <a:ea typeface="Arial"/>
              <a:cs typeface="Arial"/>
              <a:sym typeface="Arial"/>
            </a:endParaRPr>
          </a:p>
        </p:txBody>
      </p:sp>
      <p:pic>
        <p:nvPicPr>
          <p:cNvPr descr="A green square with a square on it&#10;&#10;AI-generated content may be incorrect." id="158" name="Google Shape;158;p8"/>
          <p:cNvPicPr preferRelativeResize="0"/>
          <p:nvPr/>
        </p:nvPicPr>
        <p:blipFill rotWithShape="1">
          <a:blip r:embed="rId3">
            <a:alphaModFix/>
          </a:blip>
          <a:srcRect b="0" l="0" r="0" t="0"/>
          <a:stretch/>
        </p:blipFill>
        <p:spPr>
          <a:xfrm>
            <a:off x="573339" y="681828"/>
            <a:ext cx="530055" cy="5300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2025-05-27T06:19:23Z</dcterms:created>
  <dc:creator>RUPALI NILESH SURASKAR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52bb50-aef2-4dc8-bb7f-e0da22648362_Enabled">
    <vt:lpwstr>true</vt:lpwstr>
  </property>
  <property fmtid="{D5CDD505-2E9C-101B-9397-08002B2CF9AE}" pid="3" name="MSIP_Label_ac52bb50-aef2-4dc8-bb7f-e0da22648362_SetDate">
    <vt:lpwstr>2025-05-27T09:02:25Z</vt:lpwstr>
  </property>
  <property fmtid="{D5CDD505-2E9C-101B-9397-08002B2CF9AE}" pid="4" name="MSIP_Label_ac52bb50-aef2-4dc8-bb7f-e0da22648362_Method">
    <vt:lpwstr>Standard</vt:lpwstr>
  </property>
  <property fmtid="{D5CDD505-2E9C-101B-9397-08002B2CF9AE}" pid="5" name="MSIP_Label_ac52bb50-aef2-4dc8-bb7f-e0da22648362_Name">
    <vt:lpwstr>ac52bb50-aef2-4dc8-bb7f-e0da22648362</vt:lpwstr>
  </property>
  <property fmtid="{D5CDD505-2E9C-101B-9397-08002B2CF9AE}" pid="6" name="MSIP_Label_ac52bb50-aef2-4dc8-bb7f-e0da22648362_SiteId">
    <vt:lpwstr>264b9899-fe1b-430b-9509-2154878d5774</vt:lpwstr>
  </property>
  <property fmtid="{D5CDD505-2E9C-101B-9397-08002B2CF9AE}" pid="7" name="MSIP_Label_ac52bb50-aef2-4dc8-bb7f-e0da22648362_ActionId">
    <vt:lpwstr>57e73b39-fc56-400f-a0df-7a76ab66b43e</vt:lpwstr>
  </property>
  <property fmtid="{D5CDD505-2E9C-101B-9397-08002B2CF9AE}" pid="8" name="MSIP_Label_ac52bb50-aef2-4dc8-bb7f-e0da22648362_ContentBits">
    <vt:lpwstr>2</vt:lpwstr>
  </property>
  <property fmtid="{D5CDD505-2E9C-101B-9397-08002B2CF9AE}" pid="9" name="MSIP_Label_ac52bb50-aef2-4dc8-bb7f-e0da22648362_Tag">
    <vt:lpwstr>10, 3, 0, 1</vt:lpwstr>
  </property>
  <property fmtid="{D5CDD505-2E9C-101B-9397-08002B2CF9AE}" pid="10" name="ClassificationContentMarkingFooterLocations">
    <vt:lpwstr>Office Theme:8</vt:lpwstr>
  </property>
  <property fmtid="{D5CDD505-2E9C-101B-9397-08002B2CF9AE}" pid="11" name="ClassificationContentMarkingFooterText">
    <vt:lpwstr>Sensitivity: LNT Construction Internal Use</vt:lpwstr>
  </property>
</Properties>
</file>